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73C"/>
    <a:srgbClr val="A5E6E9"/>
    <a:srgbClr val="72D7DC"/>
    <a:srgbClr val="92D7DA"/>
    <a:srgbClr val="8CA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F376337-A8E5-4B5B-BA67-9C556B96910F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6BD8100-D7AC-4281-BA55-352F68C48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k-riha@sis.seirei.or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2495" y="5547512"/>
            <a:ext cx="67255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日時：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１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日（日）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～ 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17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受付開始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endPara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会場：総合病院聖隷三方原病院 救急棟３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F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 大ホール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　　　 浜松市北区三方原町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3453</a:t>
            </a: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参加費：無料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対象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：高次脳機能障害の方に関わりはじめてまもない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リハスタッフ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定員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８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０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名程度</a:t>
            </a:r>
            <a: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定員になり次第，募集は締め切らせていた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だ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きます</a:t>
            </a:r>
            <a: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7343" y="323528"/>
            <a:ext cx="6509672" cy="792088"/>
          </a:xfrm>
          <a:prstGeom prst="roundRect">
            <a:avLst/>
          </a:prstGeom>
          <a:noFill/>
          <a:ln w="76200">
            <a:solidFill>
              <a:srgbClr val="FA773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5575" y="2339752"/>
            <a:ext cx="6399616" cy="3195747"/>
          </a:xfrm>
          <a:prstGeom prst="rect">
            <a:avLst/>
          </a:prstGeom>
          <a:ln w="57150" cmpd="thinThick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ts val="2200"/>
              </a:lnSpc>
              <a:buFont typeface="Wingdings" pitchFamily="2" charset="2"/>
              <a:buChar char="u"/>
            </a:pP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ワンポイント講座</a:t>
            </a:r>
            <a:endParaRPr lang="en-US" altLang="ja-JP" sz="20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ja-JP" altLang="en-US" sz="2000" b="1" u="sng" dirty="0" smtClean="0">
                <a:latin typeface="HG丸ｺﾞｼｯｸM-PRO" pitchFamily="50" charset="-128"/>
                <a:ea typeface="HG丸ｺﾞｼｯｸM-PRO" pitchFamily="50" charset="-128"/>
              </a:rPr>
              <a:t>おさえておきたい！高次脳機能障害の基礎」</a:t>
            </a:r>
            <a:endParaRPr lang="en-US" altLang="ja-JP" sz="2000" b="1" u="sng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　                               医師　   片桐　伯真</a:t>
            </a:r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　　　　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</a:t>
            </a:r>
            <a:endParaRPr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          （ 聖隷三方原病院リハビリテーション科部長）</a:t>
            </a:r>
            <a:endParaRPr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</a:pPr>
            <a:endParaRPr lang="en-US" altLang="ja-JP" sz="1600" b="1" dirty="0" smtClean="0"/>
          </a:p>
          <a:p>
            <a:pPr marL="285750" indent="-285750">
              <a:lnSpc>
                <a:spcPts val="2200"/>
              </a:lnSpc>
              <a:buFont typeface="Wingdings" pitchFamily="2" charset="2"/>
              <a:buChar char="u"/>
            </a:pP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講義</a:t>
            </a:r>
            <a:endParaRPr lang="en-US" altLang="ja-JP" sz="2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ja-JP" altLang="ja-JP" sz="2000" b="1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高次</a:t>
            </a:r>
            <a:r>
              <a:rPr lang="ja-JP" altLang="ja-JP" sz="2000" b="1" u="sng" kern="100" dirty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脳機能評価の選択と</a:t>
            </a:r>
            <a:r>
              <a:rPr lang="ja-JP" altLang="ja-JP" sz="2000" b="1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流れ</a:t>
            </a:r>
            <a:endParaRPr lang="en-US" altLang="ja-JP" sz="2000" b="1" u="sng" kern="100" dirty="0" smtClean="0">
              <a:latin typeface="HG丸ｺﾞｼｯｸM-PRO" pitchFamily="50" charset="-128"/>
              <a:ea typeface="HG丸ｺﾞｼｯｸM-PRO" pitchFamily="50" charset="-128"/>
              <a:cs typeface="Times New Roman"/>
            </a:endParaRPr>
          </a:p>
          <a:p>
            <a:pPr>
              <a:lnSpc>
                <a:spcPts val="2200"/>
              </a:lnSpc>
            </a:pPr>
            <a:r>
              <a:rPr lang="ja-JP" altLang="en-US" sz="2000" b="1" kern="100" dirty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　</a:t>
            </a:r>
            <a:r>
              <a:rPr lang="ja-JP" altLang="en-US" sz="2000" b="1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 </a:t>
            </a:r>
            <a:r>
              <a:rPr lang="ja-JP" altLang="en-US" sz="2000" b="1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～</a:t>
            </a:r>
            <a:r>
              <a:rPr lang="en-US" altLang="ja-JP" sz="2000" b="1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『</a:t>
            </a:r>
            <a:r>
              <a:rPr lang="ja-JP" altLang="en-US" sz="2000" b="1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適切な時期</a:t>
            </a:r>
            <a:r>
              <a:rPr lang="en-US" altLang="ja-JP" sz="2000" b="1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』</a:t>
            </a:r>
            <a:r>
              <a:rPr lang="ja-JP" altLang="en-US" sz="2000" b="1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に</a:t>
            </a:r>
            <a:r>
              <a:rPr lang="en-US" altLang="ja-JP" sz="2000" b="1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『</a:t>
            </a:r>
            <a:r>
              <a:rPr lang="ja-JP" altLang="en-US" sz="2000" b="1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適切な評価</a:t>
            </a:r>
            <a:r>
              <a:rPr lang="en-US" altLang="ja-JP" sz="2000" b="1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』</a:t>
            </a:r>
            <a:r>
              <a:rPr lang="ja-JP" altLang="en-US" sz="2000" b="1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を～</a:t>
            </a:r>
            <a:r>
              <a:rPr lang="ja-JP" altLang="en-US" sz="2000" b="1" u="sng" kern="100" dirty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」</a:t>
            </a:r>
            <a:endParaRPr lang="en-US" altLang="ja-JP" sz="2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　　　　　　　　　　　</a:t>
            </a: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作業療法士     </a:t>
            </a: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  山本  </a:t>
            </a: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亮輔</a:t>
            </a:r>
            <a:endParaRPr lang="en-US" altLang="ja-JP" sz="2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285750" indent="-285750">
              <a:lnSpc>
                <a:spcPts val="2200"/>
              </a:lnSpc>
              <a:buFont typeface="Wingdings" pitchFamily="2" charset="2"/>
              <a:buChar char="u"/>
            </a:pP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グループワーク</a:t>
            </a:r>
            <a:r>
              <a:rPr lang="en-US" altLang="ja-JP" sz="20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2000" b="1" dirty="0" smtClean="0">
                <a:latin typeface="HG丸ｺﾞｼｯｸM-PRO" pitchFamily="50" charset="-128"/>
                <a:ea typeface="HG丸ｺﾞｼｯｸM-PRO" pitchFamily="50" charset="-128"/>
              </a:rPr>
              <a:t>  </a:t>
            </a:r>
          </a:p>
          <a:p>
            <a:pPr>
              <a:lnSpc>
                <a:spcPts val="2200"/>
              </a:lnSpc>
            </a:pPr>
            <a:r>
              <a:rPr lang="en-US" altLang="ja-JP" sz="20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「　症例検討  」 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b="1" dirty="0" smtClean="0"/>
              <a:t>　　　　　</a:t>
            </a:r>
            <a:endParaRPr lang="en-US" altLang="ja-JP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8617" y="8162782"/>
            <a:ext cx="4879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＜連絡先＞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E-mail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u="sng" dirty="0">
                <a:latin typeface="HG丸ｺﾞｼｯｸM-PRO" pitchFamily="50" charset="-128"/>
                <a:ea typeface="HG丸ｺﾞｼｯｸM-PRO" pitchFamily="50" charset="-128"/>
                <a:hlinkClick r:id="rId2"/>
              </a:rPr>
              <a:t>mk-riha@sis.seirei.or.jp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聖隷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三方原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病院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リハビリテーション部　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2495" y="7085564"/>
            <a:ext cx="67255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＜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申込方法＞　　　　　　</a:t>
            </a:r>
            <a:r>
              <a:rPr lang="ja-JP" altLang="en-US" sz="1600" b="1" u="sng" dirty="0" smtClean="0">
                <a:latin typeface="HG丸ｺﾞｼｯｸM-PRO" pitchFamily="50" charset="-128"/>
                <a:ea typeface="HG丸ｺﾞｼｯｸM-PRO" pitchFamily="50" charset="-128"/>
              </a:rPr>
              <a:t>＊締め切り　１月</a:t>
            </a:r>
            <a:r>
              <a:rPr lang="en-US" altLang="ja-JP" sz="1600" b="1" u="sng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600" b="1" u="sng" dirty="0" smtClean="0">
                <a:latin typeface="HG丸ｺﾞｼｯｸM-PRO" pitchFamily="50" charset="-128"/>
                <a:ea typeface="HG丸ｺﾞｼｯｸM-PRO" pitchFamily="50" charset="-128"/>
              </a:rPr>
              <a:t>日まで</a:t>
            </a:r>
            <a:endParaRPr lang="ja-JP" altLang="en-US" sz="1600" b="1" u="sng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参加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希望の方は①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⑤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記入の上、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E-mail</a:t>
            </a:r>
            <a:r>
              <a:rPr lang="ja-JP" altLang="en-US" sz="1600" dirty="0" err="1" smtClean="0">
                <a:latin typeface="HG丸ｺﾞｼｯｸM-PRO" pitchFamily="50" charset="-128"/>
                <a:ea typeface="HG丸ｺﾞｼｯｸM-PRO" pitchFamily="50" charset="-128"/>
              </a:rPr>
              <a:t>にて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申し込み下さい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所属　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職種　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③氏名（フリガナ）④経験年数  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⑤</a:t>
            </a:r>
            <a:r>
              <a:rPr lang="ja-JP" altLang="ja-JP" sz="1600" dirty="0">
                <a:latin typeface="HG丸ｺﾞｼｯｸM-PRO" pitchFamily="50" charset="-128"/>
                <a:ea typeface="HG丸ｺﾞｼｯｸM-PRO" pitchFamily="50" charset="-128"/>
              </a:rPr>
              <a:t>高次脳機能障害の方に関わる上で日ごろ感じて</a:t>
            </a:r>
            <a:r>
              <a:rPr lang="ja-JP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いる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疑問</a:t>
            </a:r>
            <a:r>
              <a:rPr lang="ja-JP" altLang="ja-JP" sz="1600" dirty="0">
                <a:latin typeface="HG丸ｺﾞｼｯｸM-PRO" pitchFamily="50" charset="-128"/>
                <a:ea typeface="HG丸ｺﾞｼｯｸM-PRO" pitchFamily="50" charset="-128"/>
              </a:rPr>
              <a:t>・質問事項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9918" y="1221497"/>
            <a:ext cx="6550488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目的：</a:t>
            </a:r>
            <a:r>
              <a:rPr kumimoji="1" lang="ja-JP" altLang="en-US" spc="70" dirty="0" smtClean="0">
                <a:latin typeface="HG丸ｺﾞｼｯｸM-PRO" pitchFamily="50" charset="-128"/>
                <a:ea typeface="HG丸ｺﾞｼｯｸM-PRO" pitchFamily="50" charset="-128"/>
              </a:rPr>
              <a:t>高次脳機能障害を見落とさないようにするため、　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また高次脳機能障害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者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に対する対応をより専門的な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ja-JP" altLang="en-US" spc="20" dirty="0" smtClean="0">
                <a:latin typeface="HG丸ｺﾞｼｯｸM-PRO" pitchFamily="50" charset="-128"/>
                <a:ea typeface="HG丸ｺﾞｼｯｸM-PRO" pitchFamily="50" charset="-128"/>
              </a:rPr>
              <a:t>ものにするために、高次脳機能障害の</a:t>
            </a:r>
            <a:r>
              <a:rPr kumimoji="1" lang="ja-JP" altLang="en-US" spc="20" dirty="0" smtClean="0">
                <a:latin typeface="HG丸ｺﾞｼｯｸM-PRO" pitchFamily="50" charset="-128"/>
                <a:ea typeface="HG丸ｺﾞｼｯｸM-PRO" pitchFamily="50" charset="-128"/>
              </a:rPr>
              <a:t>基礎知識と検</a:t>
            </a:r>
            <a:endParaRPr kumimoji="1" lang="en-US" altLang="ja-JP" spc="2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査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の選択・組み立て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について理解する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36712" y="365629"/>
            <a:ext cx="62646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b="1" i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高次脳機能障害研修会</a:t>
            </a:r>
            <a:endParaRPr lang="ja-JP" altLang="en-US" sz="3200" b="1" i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729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227</TotalTime>
  <Words>40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PowerPoint プレゼンテーション</vt:lpstr>
    </vt:vector>
  </TitlesOfParts>
  <Company>聖隷福祉事業団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聖隷浜松病院</dc:creator>
  <cp:lastModifiedBy>聖隷三方原病院</cp:lastModifiedBy>
  <cp:revision>46</cp:revision>
  <cp:lastPrinted>2013-03-29T18:19:21Z</cp:lastPrinted>
  <dcterms:created xsi:type="dcterms:W3CDTF">2013-03-29T18:17:39Z</dcterms:created>
  <dcterms:modified xsi:type="dcterms:W3CDTF">2016-11-25T11:24:02Z</dcterms:modified>
</cp:coreProperties>
</file>