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4"/>
  </p:notesMasterIdLst>
  <p:sldIdLst>
    <p:sldId id="264" r:id="rId2"/>
    <p:sldId id="265" r:id="rId3"/>
  </p:sldIdLst>
  <p:sldSz cx="7775575" cy="10907713"/>
  <p:notesSz cx="6807200" cy="9939338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isaya" initials="H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A4723A"/>
    <a:srgbClr val="009944"/>
    <a:srgbClr val="6FBA2C"/>
    <a:srgbClr val="171C61"/>
    <a:srgbClr val="906E30"/>
    <a:srgbClr val="664724"/>
    <a:srgbClr val="645226"/>
    <a:srgbClr val="640000"/>
    <a:srgbClr val="3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-1854" y="378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786" cy="498693"/>
          </a:xfrm>
          <a:prstGeom prst="rect">
            <a:avLst/>
          </a:prstGeom>
        </p:spPr>
        <p:txBody>
          <a:bodyPr vert="horz" lIns="91592" tIns="45796" rIns="91592" bIns="45796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0" y="0"/>
            <a:ext cx="2949786" cy="498693"/>
          </a:xfrm>
          <a:prstGeom prst="rect">
            <a:avLst/>
          </a:prstGeom>
        </p:spPr>
        <p:txBody>
          <a:bodyPr vert="horz" lIns="91592" tIns="45796" rIns="91592" bIns="45796" rtlCol="0"/>
          <a:lstStyle>
            <a:lvl1pPr algn="r">
              <a:defRPr sz="1100"/>
            </a:lvl1pPr>
          </a:lstStyle>
          <a:p>
            <a:fld id="{70F99883-74AE-4A2C-81B7-5B86A08198C0}" type="datetimeFigureOut">
              <a:rPr kumimoji="1" lang="ja-JP" altLang="en-US" smtClean="0"/>
              <a:t>2016/12/15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08213" y="1241425"/>
            <a:ext cx="239077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92" tIns="45796" rIns="91592" bIns="4579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07"/>
            <a:ext cx="5445760" cy="3913614"/>
          </a:xfrm>
          <a:prstGeom prst="rect">
            <a:avLst/>
          </a:prstGeom>
        </p:spPr>
        <p:txBody>
          <a:bodyPr vert="horz" lIns="91592" tIns="45796" rIns="91592" bIns="45796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649"/>
            <a:ext cx="2949786" cy="498692"/>
          </a:xfrm>
          <a:prstGeom prst="rect">
            <a:avLst/>
          </a:prstGeom>
        </p:spPr>
        <p:txBody>
          <a:bodyPr vert="horz" lIns="91592" tIns="45796" rIns="91592" bIns="45796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0" y="9440649"/>
            <a:ext cx="2949786" cy="498692"/>
          </a:xfrm>
          <a:prstGeom prst="rect">
            <a:avLst/>
          </a:prstGeom>
        </p:spPr>
        <p:txBody>
          <a:bodyPr vert="horz" lIns="91592" tIns="45796" rIns="91592" bIns="45796" rtlCol="0" anchor="b"/>
          <a:lstStyle>
            <a:lvl1pPr algn="r">
              <a:defRPr sz="11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12/15/2016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12/15/2016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12/15/2016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12/15/2016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12/15/2016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12/15/2016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12/15/2016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12/15/2016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12/15/2016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12/15/2016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 smtClean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12/15/2016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hyperlink" Target="mailto:ot-ogasa@k-ogasa.org" TargetMode="Externa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282893" y="78792"/>
            <a:ext cx="7132802" cy="401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b="1" dirty="0" smtClean="0"/>
              <a:t>学術部</a:t>
            </a:r>
            <a:r>
              <a:rPr lang="ja-JP" altLang="ja-JP" b="1" dirty="0"/>
              <a:t>専門部会</a:t>
            </a:r>
            <a:r>
              <a:rPr lang="ja-JP" altLang="ja-JP" b="1" dirty="0" smtClean="0"/>
              <a:t>：静岡県</a:t>
            </a:r>
            <a:r>
              <a:rPr lang="ja-JP" altLang="ja-JP" b="1" dirty="0"/>
              <a:t>精神科作業療法研究会 </a:t>
            </a:r>
            <a:r>
              <a:rPr lang="ja-JP" altLang="ja-JP" b="1" dirty="0" smtClean="0"/>
              <a:t>第</a:t>
            </a:r>
            <a:r>
              <a:rPr lang="en-US" altLang="ja-JP" b="1" dirty="0" smtClean="0"/>
              <a:t>3</a:t>
            </a:r>
            <a:r>
              <a:rPr lang="ja-JP" altLang="ja-JP" b="1" dirty="0" smtClean="0"/>
              <a:t>回研修会</a:t>
            </a:r>
            <a:endParaRPr kumimoji="1" lang="ja-JP" altLang="en-US" b="1" dirty="0"/>
          </a:p>
        </p:txBody>
      </p:sp>
      <p:grpSp>
        <p:nvGrpSpPr>
          <p:cNvPr id="9" name="グループ化 8"/>
          <p:cNvGrpSpPr/>
          <p:nvPr/>
        </p:nvGrpSpPr>
        <p:grpSpPr>
          <a:xfrm>
            <a:off x="92741" y="2411810"/>
            <a:ext cx="7516019" cy="2411671"/>
            <a:chOff x="92741" y="2483250"/>
            <a:chExt cx="7516019" cy="2411671"/>
          </a:xfrm>
        </p:grpSpPr>
        <p:sp>
          <p:nvSpPr>
            <p:cNvPr id="27" name="角丸四角形 26"/>
            <p:cNvSpPr/>
            <p:nvPr/>
          </p:nvSpPr>
          <p:spPr>
            <a:xfrm>
              <a:off x="92741" y="2483250"/>
              <a:ext cx="7516019" cy="2411671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>
              <a:glow rad="101600">
                <a:schemeClr val="accent4">
                  <a:satMod val="175000"/>
                  <a:alpha val="40000"/>
                </a:schemeClr>
              </a:glow>
              <a:softEdge rad="31750"/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テキスト ボックス 4"/>
            <p:cNvSpPr txBox="1"/>
            <p:nvPr/>
          </p:nvSpPr>
          <p:spPr>
            <a:xfrm>
              <a:off x="601563" y="2483250"/>
              <a:ext cx="5983750" cy="7096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b="1" dirty="0" smtClean="0"/>
                <a:t>講師：朝倉起己先生（愛知県　共和病院）</a:t>
              </a:r>
              <a:endParaRPr kumimoji="1" lang="en-US" altLang="ja-JP" b="1" dirty="0" smtClean="0"/>
            </a:p>
            <a:p>
              <a:r>
                <a:rPr lang="ja-JP" altLang="en-US" b="1" dirty="0"/>
                <a:t>　</a:t>
              </a:r>
              <a:r>
                <a:rPr lang="ja-JP" altLang="en-US" b="1" dirty="0" smtClean="0"/>
                <a:t>　　　飯田妙子先生（メンタルクリニック・ダダ）</a:t>
              </a:r>
              <a:endParaRPr kumimoji="1" lang="ja-JP" altLang="en-US" b="1" dirty="0"/>
            </a:p>
          </p:txBody>
        </p:sp>
      </p:grpSp>
      <p:sp>
        <p:nvSpPr>
          <p:cNvPr id="7" name="テキスト ボックス 6"/>
          <p:cNvSpPr txBox="1"/>
          <p:nvPr/>
        </p:nvSpPr>
        <p:spPr>
          <a:xfrm>
            <a:off x="215379" y="7226300"/>
            <a:ext cx="7349929" cy="2262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日時：　　</a:t>
            </a:r>
            <a:r>
              <a:rPr kumimoji="1" lang="ja-JP" altLang="en-US" sz="1700" dirty="0" smtClean="0"/>
              <a:t>平成</a:t>
            </a:r>
            <a:r>
              <a:rPr kumimoji="1" lang="en-US" altLang="ja-JP" sz="1700" dirty="0" smtClean="0"/>
              <a:t>29</a:t>
            </a:r>
            <a:r>
              <a:rPr kumimoji="1" lang="ja-JP" altLang="en-US" sz="1700" dirty="0" smtClean="0"/>
              <a:t>年</a:t>
            </a:r>
            <a:r>
              <a:rPr kumimoji="1" lang="en-US" altLang="ja-JP" sz="1700" dirty="0" smtClean="0"/>
              <a:t>2</a:t>
            </a:r>
            <a:r>
              <a:rPr kumimoji="1" lang="ja-JP" altLang="en-US" sz="1700" dirty="0" smtClean="0"/>
              <a:t>月</a:t>
            </a:r>
            <a:r>
              <a:rPr kumimoji="1" lang="en-US" altLang="ja-JP" sz="1700" dirty="0" smtClean="0"/>
              <a:t>12</a:t>
            </a:r>
            <a:r>
              <a:rPr kumimoji="1" lang="ja-JP" altLang="en-US" sz="1700" dirty="0" smtClean="0"/>
              <a:t>日（日）　</a:t>
            </a:r>
            <a:r>
              <a:rPr kumimoji="1" lang="en-US" altLang="ja-JP" sz="1700" dirty="0" smtClean="0"/>
              <a:t>10</a:t>
            </a:r>
            <a:r>
              <a:rPr kumimoji="1" lang="ja-JP" altLang="en-US" sz="1700" dirty="0" smtClean="0"/>
              <a:t>：</a:t>
            </a:r>
            <a:r>
              <a:rPr kumimoji="1" lang="en-US" altLang="ja-JP" sz="1700" dirty="0" smtClean="0"/>
              <a:t>30</a:t>
            </a:r>
            <a:r>
              <a:rPr kumimoji="1" lang="ja-JP" altLang="en-US" sz="1700" dirty="0" smtClean="0"/>
              <a:t>～</a:t>
            </a:r>
            <a:r>
              <a:rPr kumimoji="1" lang="en-US" altLang="ja-JP" sz="1700" dirty="0" smtClean="0"/>
              <a:t>17</a:t>
            </a:r>
            <a:r>
              <a:rPr kumimoji="1" lang="ja-JP" altLang="en-US" sz="1700" dirty="0" smtClean="0"/>
              <a:t>：</a:t>
            </a:r>
            <a:r>
              <a:rPr kumimoji="1" lang="en-US" altLang="ja-JP" sz="1700" dirty="0" smtClean="0"/>
              <a:t>00</a:t>
            </a:r>
            <a:r>
              <a:rPr kumimoji="1" lang="ja-JP" altLang="en-US" sz="1700" dirty="0" smtClean="0"/>
              <a:t>　（受付</a:t>
            </a:r>
            <a:r>
              <a:rPr kumimoji="1" lang="en-US" altLang="ja-JP" sz="1700" dirty="0" smtClean="0"/>
              <a:t>10</a:t>
            </a:r>
            <a:r>
              <a:rPr lang="ja-JP" altLang="en-US" sz="1700" dirty="0" smtClean="0"/>
              <a:t>：</a:t>
            </a:r>
            <a:r>
              <a:rPr lang="en-US" altLang="ja-JP" sz="1700" dirty="0" smtClean="0"/>
              <a:t>15</a:t>
            </a:r>
            <a:r>
              <a:rPr lang="ja-JP" altLang="en-US" sz="1700" dirty="0" smtClean="0"/>
              <a:t>～</a:t>
            </a:r>
            <a:r>
              <a:rPr kumimoji="1" lang="ja-JP" altLang="en-US" sz="1700" dirty="0" smtClean="0"/>
              <a:t>）</a:t>
            </a:r>
            <a:endParaRPr kumimoji="1" lang="en-US" altLang="ja-JP" sz="1700" dirty="0" smtClean="0"/>
          </a:p>
          <a:p>
            <a:r>
              <a:rPr lang="ja-JP" altLang="en-US" sz="1600" dirty="0" smtClean="0"/>
              <a:t>場所：　　浜松　ザザシティ　中央館</a:t>
            </a:r>
            <a:r>
              <a:rPr lang="en-US" altLang="ja-JP" sz="1600" dirty="0" smtClean="0"/>
              <a:t>5</a:t>
            </a:r>
            <a:r>
              <a:rPr lang="ja-JP" altLang="en-US" sz="1600" dirty="0" smtClean="0"/>
              <a:t>階　ここ・い～ら「ギャラリー</a:t>
            </a:r>
            <a:r>
              <a:rPr lang="en-US" altLang="ja-JP" sz="1600" dirty="0" smtClean="0"/>
              <a:t>2</a:t>
            </a:r>
            <a:r>
              <a:rPr lang="ja-JP" altLang="en-US" sz="1600" dirty="0" smtClean="0"/>
              <a:t>」</a:t>
            </a:r>
            <a:endParaRPr lang="en-US" altLang="ja-JP" sz="1600" dirty="0" smtClean="0"/>
          </a:p>
          <a:p>
            <a:r>
              <a:rPr kumimoji="1" lang="ja-JP" altLang="en-US" sz="1600" dirty="0" smtClean="0"/>
              <a:t>参加費：　</a:t>
            </a:r>
            <a:r>
              <a:rPr kumimoji="1" lang="en-US" altLang="ja-JP" sz="1600" dirty="0" smtClean="0"/>
              <a:t>300</a:t>
            </a:r>
            <a:r>
              <a:rPr kumimoji="1" lang="ja-JP" altLang="en-US" sz="1600" dirty="0" smtClean="0"/>
              <a:t>円</a:t>
            </a:r>
            <a:endParaRPr kumimoji="1" lang="en-US" altLang="ja-JP" sz="1600" dirty="0" smtClean="0"/>
          </a:p>
          <a:p>
            <a:r>
              <a:rPr lang="ja-JP" altLang="en-US" sz="1600" dirty="0" smtClean="0"/>
              <a:t>持ち物：　生涯教育手帳、お弁当を頼まれない方は昼食持参</a:t>
            </a:r>
            <a:endParaRPr lang="en-US" altLang="ja-JP" sz="1600" dirty="0" smtClean="0"/>
          </a:p>
          <a:p>
            <a:r>
              <a:rPr kumimoji="1" lang="ja-JP" altLang="en-US" sz="1600" dirty="0" smtClean="0">
                <a:solidFill>
                  <a:srgbClr val="FF0000"/>
                </a:solidFill>
              </a:rPr>
              <a:t>　　</a:t>
            </a:r>
            <a:r>
              <a:rPr kumimoji="1" lang="en-US" altLang="ja-JP" sz="1600" dirty="0" smtClean="0">
                <a:solidFill>
                  <a:srgbClr val="FF0000"/>
                </a:solidFill>
              </a:rPr>
              <a:t>※</a:t>
            </a:r>
            <a:r>
              <a:rPr kumimoji="1" lang="ja-JP" altLang="en-US" sz="1600" dirty="0" smtClean="0">
                <a:solidFill>
                  <a:srgbClr val="FF0000"/>
                </a:solidFill>
              </a:rPr>
              <a:t>ランチ交流会での、お弁当の注文を承ります。参加費</a:t>
            </a:r>
            <a:r>
              <a:rPr lang="ja-JP" altLang="en-US" sz="1600" dirty="0" smtClean="0">
                <a:solidFill>
                  <a:srgbClr val="FF0000"/>
                </a:solidFill>
              </a:rPr>
              <a:t>別途</a:t>
            </a:r>
            <a:r>
              <a:rPr lang="en-US" altLang="ja-JP" sz="1600" dirty="0" smtClean="0">
                <a:solidFill>
                  <a:srgbClr val="FF0000"/>
                </a:solidFill>
              </a:rPr>
              <a:t>1000</a:t>
            </a:r>
            <a:r>
              <a:rPr lang="ja-JP" altLang="en-US" sz="1600" dirty="0" smtClean="0">
                <a:solidFill>
                  <a:srgbClr val="FF0000"/>
                </a:solidFill>
              </a:rPr>
              <a:t>円となります。</a:t>
            </a:r>
            <a:endParaRPr lang="en-US" altLang="ja-JP" sz="1600" dirty="0" smtClean="0">
              <a:solidFill>
                <a:srgbClr val="FF0000"/>
              </a:solidFill>
            </a:endParaRPr>
          </a:p>
          <a:p>
            <a:r>
              <a:rPr kumimoji="1" lang="ja-JP" altLang="en-US" sz="1600" dirty="0" smtClean="0"/>
              <a:t>懇親会：　</a:t>
            </a:r>
            <a:r>
              <a:rPr kumimoji="1" lang="en-US" altLang="ja-JP" sz="1600" dirty="0" smtClean="0"/>
              <a:t>18</a:t>
            </a:r>
            <a:r>
              <a:rPr kumimoji="1" lang="ja-JP" altLang="en-US" sz="1600" dirty="0" smtClean="0"/>
              <a:t>：</a:t>
            </a:r>
            <a:r>
              <a:rPr kumimoji="1" lang="en-US" altLang="ja-JP" sz="1600" dirty="0" smtClean="0"/>
              <a:t>00</a:t>
            </a:r>
            <a:r>
              <a:rPr kumimoji="1" lang="ja-JP" altLang="en-US" sz="1600" dirty="0" smtClean="0"/>
              <a:t>～　　</a:t>
            </a:r>
            <a:r>
              <a:rPr lang="ja-JP" altLang="en-US" sz="1600" dirty="0" smtClean="0"/>
              <a:t>浜松駅近郊</a:t>
            </a:r>
            <a:endParaRPr lang="en-US" altLang="ja-JP" sz="1600" dirty="0" smtClean="0"/>
          </a:p>
          <a:p>
            <a:r>
              <a:rPr kumimoji="1" lang="ja-JP" altLang="en-US" sz="1400" dirty="0" smtClean="0"/>
              <a:t>駐車サービス：特別提携駐車場（４ヶ所）対応の５時間駐車サービス券を５００円</a:t>
            </a:r>
            <a:r>
              <a:rPr kumimoji="1" lang="en-US" altLang="ja-JP" sz="1400" dirty="0" smtClean="0"/>
              <a:t>/</a:t>
            </a:r>
            <a:r>
              <a:rPr kumimoji="1" lang="ja-JP" altLang="en-US" sz="1400" dirty="0" smtClean="0"/>
              <a:t>１枚で当日受付にて販売いたします。特別提携駐車場ＭＡＰは</a:t>
            </a:r>
            <a:r>
              <a:rPr kumimoji="1" lang="ja-JP" altLang="en-US" sz="1500" dirty="0" smtClean="0"/>
              <a:t>「ここ・い～ら」⇒「ここ・</a:t>
            </a:r>
            <a:r>
              <a:rPr kumimoji="1" lang="ja-JP" altLang="en-US" sz="1500" dirty="0" err="1" smtClean="0"/>
              <a:t>い</a:t>
            </a:r>
            <a:r>
              <a:rPr kumimoji="1" lang="ja-JP" altLang="en-US" sz="1500" dirty="0" smtClean="0"/>
              <a:t>～らへのアクセス」☝</a:t>
            </a:r>
            <a:endParaRPr kumimoji="1" lang="en-US" altLang="ja-JP" sz="1500" dirty="0" smtClean="0"/>
          </a:p>
          <a:p>
            <a:r>
              <a:rPr lang="ja-JP" altLang="en-US" sz="1500" dirty="0" smtClean="0"/>
              <a:t>　</a:t>
            </a:r>
            <a:r>
              <a:rPr lang="ja-JP" altLang="en-US" sz="1200" dirty="0" smtClean="0"/>
              <a:t>＊サービス券は当日のみ有効です。　　　　</a:t>
            </a:r>
            <a:r>
              <a:rPr lang="ja-JP" altLang="en-US" sz="1500" dirty="0" smtClean="0"/>
              <a:t>　ＵＲＬ：</a:t>
            </a:r>
            <a:r>
              <a:rPr lang="en-US" altLang="ja-JP" sz="1500" dirty="0" smtClean="0"/>
              <a:t>http://www.hcf.or.jp/facilities/kodomokan/</a:t>
            </a:r>
            <a:endParaRPr kumimoji="1" lang="en-US" altLang="ja-JP" sz="1500" dirty="0" smtClean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96625" y="9551113"/>
            <a:ext cx="533263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1300" u="sng" dirty="0">
                <a:solidFill>
                  <a:srgbClr val="FF0000"/>
                </a:solidFill>
              </a:rPr>
              <a:t>参加申し込みは、インターネット、</a:t>
            </a:r>
            <a:r>
              <a:rPr lang="en-US" altLang="ja-JP" sz="1300" u="sng" dirty="0">
                <a:solidFill>
                  <a:srgbClr val="FF0000"/>
                </a:solidFill>
              </a:rPr>
              <a:t>FAX</a:t>
            </a:r>
            <a:r>
              <a:rPr lang="ja-JP" altLang="ja-JP" sz="1300" u="sng" dirty="0">
                <a:solidFill>
                  <a:srgbClr val="FF0000"/>
                </a:solidFill>
              </a:rPr>
              <a:t>（別紙）、メールからお願いします。</a:t>
            </a:r>
          </a:p>
          <a:p>
            <a:r>
              <a:rPr lang="en-US" altLang="ja-JP" sz="1300" u="sng" dirty="0">
                <a:solidFill>
                  <a:srgbClr val="FF0000"/>
                </a:solidFill>
              </a:rPr>
              <a:t>QR</a:t>
            </a:r>
            <a:r>
              <a:rPr lang="ja-JP" altLang="ja-JP" sz="1300" u="sng" dirty="0">
                <a:solidFill>
                  <a:srgbClr val="FF0000"/>
                </a:solidFill>
              </a:rPr>
              <a:t>コードを読み取ると、申し込みフォーム画面に簡単に移動できます。</a:t>
            </a:r>
            <a:endParaRPr kumimoji="1" lang="ja-JP" altLang="en-US" sz="1300" u="sng" dirty="0">
              <a:solidFill>
                <a:srgbClr val="FF0000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34386" y="10019458"/>
            <a:ext cx="421061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1400" dirty="0"/>
              <a:t>申込先：小笠病院　杉野　匠</a:t>
            </a:r>
          </a:p>
          <a:p>
            <a:r>
              <a:rPr lang="en-US" altLang="ja-JP" sz="1400" dirty="0"/>
              <a:t>Mail</a:t>
            </a:r>
            <a:r>
              <a:rPr lang="ja-JP" altLang="ja-JP" sz="1400" dirty="0"/>
              <a:t>：</a:t>
            </a:r>
            <a:r>
              <a:rPr lang="en-US" altLang="ja-JP" sz="1400" dirty="0" smtClean="0">
                <a:hlinkClick r:id="rId2"/>
              </a:rPr>
              <a:t>ot-ogasa@k-ogasa.org</a:t>
            </a:r>
            <a:r>
              <a:rPr lang="ja-JP" altLang="en-US" sz="1400" dirty="0"/>
              <a:t>　</a:t>
            </a:r>
            <a:r>
              <a:rPr lang="en-US" altLang="ja-JP" sz="1400" dirty="0" smtClean="0"/>
              <a:t>FAX</a:t>
            </a:r>
            <a:r>
              <a:rPr lang="ja-JP" altLang="ja-JP" sz="1400" dirty="0"/>
              <a:t>：</a:t>
            </a:r>
            <a:r>
              <a:rPr lang="en-US" altLang="ja-JP" sz="1400" dirty="0"/>
              <a:t>0537</a:t>
            </a:r>
            <a:r>
              <a:rPr lang="ja-JP" altLang="ja-JP" sz="1400" dirty="0"/>
              <a:t>－</a:t>
            </a:r>
            <a:r>
              <a:rPr lang="en-US" altLang="ja-JP" sz="1400" dirty="0"/>
              <a:t>23</a:t>
            </a:r>
            <a:r>
              <a:rPr lang="ja-JP" altLang="ja-JP" sz="1400" dirty="0"/>
              <a:t>－</a:t>
            </a:r>
            <a:r>
              <a:rPr lang="en-US" altLang="ja-JP" sz="1400" dirty="0"/>
              <a:t>4312</a:t>
            </a:r>
            <a:r>
              <a:rPr lang="ja-JP" altLang="ja-JP" sz="1400" dirty="0"/>
              <a:t>　　　　　　　　　　　</a:t>
            </a:r>
            <a:endParaRPr lang="en-US" altLang="ja-JP" sz="1400" dirty="0" smtClean="0"/>
          </a:p>
          <a:p>
            <a:r>
              <a:rPr lang="ja-JP" altLang="ja-JP" sz="1400" dirty="0" smtClean="0"/>
              <a:t>締切</a:t>
            </a:r>
            <a:r>
              <a:rPr lang="ja-JP" altLang="ja-JP" sz="1800" b="1" dirty="0"/>
              <a:t>：</a:t>
            </a:r>
            <a:r>
              <a:rPr lang="ja-JP" altLang="ja-JP" sz="1800" b="1" u="sng" dirty="0">
                <a:solidFill>
                  <a:srgbClr val="FF0000"/>
                </a:solidFill>
              </a:rPr>
              <a:t>平成</a:t>
            </a:r>
            <a:r>
              <a:rPr lang="en-US" altLang="ja-JP" sz="1800" b="1" u="sng" dirty="0">
                <a:solidFill>
                  <a:srgbClr val="FF0000"/>
                </a:solidFill>
              </a:rPr>
              <a:t>29</a:t>
            </a:r>
            <a:r>
              <a:rPr lang="ja-JP" altLang="ja-JP" sz="1800" b="1" u="sng" dirty="0">
                <a:solidFill>
                  <a:srgbClr val="FF0000"/>
                </a:solidFill>
              </a:rPr>
              <a:t>年</a:t>
            </a:r>
            <a:r>
              <a:rPr lang="en-US" altLang="ja-JP" sz="1800" b="1" u="sng" dirty="0">
                <a:solidFill>
                  <a:srgbClr val="FF0000"/>
                </a:solidFill>
              </a:rPr>
              <a:t>2</a:t>
            </a:r>
            <a:r>
              <a:rPr lang="ja-JP" altLang="ja-JP" sz="1800" b="1" u="sng" dirty="0">
                <a:solidFill>
                  <a:srgbClr val="FF0000"/>
                </a:solidFill>
              </a:rPr>
              <a:t>月</a:t>
            </a:r>
            <a:r>
              <a:rPr lang="en-US" altLang="ja-JP" sz="1800" b="1" u="sng" dirty="0">
                <a:solidFill>
                  <a:srgbClr val="FF0000"/>
                </a:solidFill>
              </a:rPr>
              <a:t>3</a:t>
            </a:r>
            <a:r>
              <a:rPr lang="ja-JP" altLang="ja-JP" sz="1800" b="1" u="sng" dirty="0">
                <a:solidFill>
                  <a:srgbClr val="FF0000"/>
                </a:solidFill>
              </a:rPr>
              <a:t>日（金）</a:t>
            </a:r>
            <a:r>
              <a:rPr lang="en-US" altLang="ja-JP" sz="1800" b="1" u="sng" dirty="0">
                <a:solidFill>
                  <a:srgbClr val="FF0000"/>
                </a:solidFill>
              </a:rPr>
              <a:t>17</a:t>
            </a:r>
            <a:r>
              <a:rPr lang="ja-JP" altLang="ja-JP" sz="1800" b="1" u="sng" dirty="0">
                <a:solidFill>
                  <a:srgbClr val="FF0000"/>
                </a:solidFill>
              </a:rPr>
              <a:t>：</a:t>
            </a:r>
            <a:r>
              <a:rPr lang="en-US" altLang="ja-JP" sz="1800" b="1" u="sng" dirty="0">
                <a:solidFill>
                  <a:srgbClr val="FF0000"/>
                </a:solidFill>
              </a:rPr>
              <a:t>00</a:t>
            </a:r>
            <a:r>
              <a:rPr lang="ja-JP" altLang="ja-JP" sz="1400" dirty="0"/>
              <a:t>まで　</a:t>
            </a:r>
          </a:p>
        </p:txBody>
      </p:sp>
      <p:grpSp>
        <p:nvGrpSpPr>
          <p:cNvPr id="10" name="グループ化 9"/>
          <p:cNvGrpSpPr/>
          <p:nvPr/>
        </p:nvGrpSpPr>
        <p:grpSpPr>
          <a:xfrm>
            <a:off x="212878" y="4984750"/>
            <a:ext cx="7283425" cy="2125290"/>
            <a:chOff x="212878" y="5041901"/>
            <a:chExt cx="7283425" cy="2382059"/>
          </a:xfrm>
        </p:grpSpPr>
        <p:sp>
          <p:nvSpPr>
            <p:cNvPr id="22" name="角丸四角形 21"/>
            <p:cNvSpPr/>
            <p:nvPr/>
          </p:nvSpPr>
          <p:spPr>
            <a:xfrm>
              <a:off x="212878" y="5041901"/>
              <a:ext cx="3529893" cy="2382059"/>
            </a:xfrm>
            <a:prstGeom prst="roundRect">
              <a:avLst/>
            </a:prstGeom>
            <a:effectLst>
              <a:glow rad="101600">
                <a:schemeClr val="accent1">
                  <a:satMod val="175000"/>
                  <a:alpha val="40000"/>
                </a:schemeClr>
              </a:glow>
              <a:softEdge rad="31750"/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215379" y="5080625"/>
              <a:ext cx="3529893" cy="22861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　　　　　</a:t>
              </a:r>
              <a:r>
                <a:rPr kumimoji="1" lang="ja-JP" altLang="en-US" b="1" dirty="0" smtClean="0"/>
                <a:t>朝倉起己先生</a:t>
              </a:r>
              <a:r>
                <a:rPr kumimoji="1" lang="ja-JP" altLang="en-US" dirty="0" smtClean="0"/>
                <a:t>　</a:t>
              </a:r>
              <a:endParaRPr kumimoji="1" lang="en-US" altLang="ja-JP" dirty="0" smtClean="0"/>
            </a:p>
            <a:p>
              <a:r>
                <a:rPr kumimoji="1" lang="ja-JP" altLang="en-US" sz="1600" dirty="0" smtClean="0"/>
                <a:t>共和病院で</a:t>
              </a:r>
              <a:r>
                <a:rPr kumimoji="1" lang="en-US" altLang="ja-JP" sz="1600" dirty="0" smtClean="0"/>
                <a:t>20</a:t>
              </a:r>
              <a:r>
                <a:rPr kumimoji="1" lang="ja-JP" altLang="en-US" sz="1600" dirty="0" smtClean="0"/>
                <a:t>年近く臨床をされ、</a:t>
              </a:r>
              <a:r>
                <a:rPr lang="ja-JP" altLang="en-US" sz="1600" dirty="0" smtClean="0"/>
                <a:t>認知症治療病棟、デイケア等様々な部署を担当し、</a:t>
              </a:r>
              <a:r>
                <a:rPr lang="en-US" altLang="ja-JP" sz="1600" dirty="0" smtClean="0"/>
                <a:t>PSW</a:t>
              </a:r>
              <a:r>
                <a:rPr lang="ja-JP" altLang="en-US" sz="1600" dirty="0" smtClean="0"/>
                <a:t>の資格もお持ちの先生です。精神科の地域支援や地域リハに関する講師等も務めております。</a:t>
              </a:r>
              <a:endParaRPr lang="en-US" altLang="ja-JP" sz="1600" dirty="0" smtClean="0"/>
            </a:p>
            <a:p>
              <a:r>
                <a:rPr lang="ja-JP" altLang="en-US" sz="1600" dirty="0" smtClean="0"/>
                <a:t>日本</a:t>
              </a:r>
              <a:r>
                <a:rPr lang="en-US" altLang="ja-JP" sz="1600" dirty="0" smtClean="0"/>
                <a:t>OT</a:t>
              </a:r>
              <a:r>
                <a:rPr lang="ja-JP" altLang="en-US" sz="1600" dirty="0" smtClean="0"/>
                <a:t>協会の制度対策部・保健対策委員としてもご活躍されています。</a:t>
              </a:r>
              <a:endParaRPr lang="en-US" altLang="ja-JP" sz="1600" dirty="0" smtClean="0"/>
            </a:p>
          </p:txBody>
        </p:sp>
        <p:sp>
          <p:nvSpPr>
            <p:cNvPr id="26" name="角丸四角形 25"/>
            <p:cNvSpPr/>
            <p:nvPr/>
          </p:nvSpPr>
          <p:spPr>
            <a:xfrm>
              <a:off x="3889094" y="5041901"/>
              <a:ext cx="3529893" cy="2382059"/>
            </a:xfrm>
            <a:prstGeom prst="roundRect">
              <a:avLst/>
            </a:prstGeom>
            <a:solidFill>
              <a:srgbClr val="FF99FF"/>
            </a:solidFill>
            <a:effectLst>
              <a:glow rad="101600">
                <a:srgbClr val="FF99FF">
                  <a:alpha val="40000"/>
                </a:srgbClr>
              </a:glow>
              <a:softEdge rad="31750"/>
            </a:effectLst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3966410" y="5117222"/>
              <a:ext cx="3529893" cy="20399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　　　　　</a:t>
              </a:r>
              <a:r>
                <a:rPr kumimoji="1" lang="ja-JP" altLang="en-US" b="1" dirty="0" smtClean="0"/>
                <a:t>飯田妙子先生</a:t>
              </a:r>
              <a:endParaRPr kumimoji="1" lang="en-US" altLang="ja-JP" b="1" dirty="0" smtClean="0"/>
            </a:p>
            <a:p>
              <a:r>
                <a:rPr lang="ja-JP" altLang="en-US" sz="1600" dirty="0" smtClean="0"/>
                <a:t>様々な病院に勤務され、就労・復職支援、摂食障害、発達障害等</a:t>
              </a:r>
              <a:r>
                <a:rPr lang="ja-JP" altLang="en-US" sz="1600" dirty="0"/>
                <a:t>、</a:t>
              </a:r>
              <a:r>
                <a:rPr lang="ja-JP" altLang="en-US" sz="1600" dirty="0" smtClean="0"/>
                <a:t>思春期・青年期～成人期までの様々なケースの支援をご経験されています。現在は、働きながら大学院生として研鑽されています。</a:t>
              </a:r>
              <a:endParaRPr lang="en-US" altLang="ja-JP" sz="1600" dirty="0" smtClean="0"/>
            </a:p>
          </p:txBody>
        </p:sp>
      </p:grpSp>
      <p:sp>
        <p:nvSpPr>
          <p:cNvPr id="28" name="角丸四角形 27"/>
          <p:cNvSpPr/>
          <p:nvPr/>
        </p:nvSpPr>
        <p:spPr>
          <a:xfrm>
            <a:off x="212877" y="7226300"/>
            <a:ext cx="7272835" cy="2261457"/>
          </a:xfrm>
          <a:prstGeom prst="round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" name="グループ化 1"/>
          <p:cNvGrpSpPr/>
          <p:nvPr/>
        </p:nvGrpSpPr>
        <p:grpSpPr>
          <a:xfrm>
            <a:off x="5654040" y="404074"/>
            <a:ext cx="1954720" cy="1859357"/>
            <a:chOff x="5233600" y="3237081"/>
            <a:chExt cx="2049366" cy="3899772"/>
          </a:xfrm>
        </p:grpSpPr>
        <p:pic>
          <p:nvPicPr>
            <p:cNvPr id="25" name="図 24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33600" y="3237081"/>
              <a:ext cx="2049366" cy="3784839"/>
            </a:xfrm>
            <a:prstGeom prst="rect">
              <a:avLst/>
            </a:prstGeom>
          </p:spPr>
        </p:pic>
        <p:pic>
          <p:nvPicPr>
            <p:cNvPr id="24" name="図 23" descr="C:\$RECYCLE.BIN\S-1-5-21-1566513541-181572700-355969423-1001\$RE2V32K.pn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558434">
              <a:off x="6400913" y="5698675"/>
              <a:ext cx="736872" cy="143817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9" name="図 28" descr="C:\$RECYCLE.BIN\S-1-5-21-1566513541-181572700-355969423-1001\$RC52X0J.gif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1973593">
              <a:off x="5458592" y="5915539"/>
              <a:ext cx="1076325" cy="116637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4" name="テキスト ボックス 3"/>
          <p:cNvSpPr txBox="1"/>
          <p:nvPr/>
        </p:nvSpPr>
        <p:spPr>
          <a:xfrm>
            <a:off x="5754932" y="9826122"/>
            <a:ext cx="338554" cy="8545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ja-JP" sz="1000" dirty="0" smtClean="0"/>
              <a:t>申し込み</a:t>
            </a:r>
            <a:r>
              <a:rPr lang="en-US" altLang="ja-JP" sz="1000" dirty="0" smtClean="0"/>
              <a:t>QR</a:t>
            </a:r>
            <a:endParaRPr kumimoji="1" lang="ja-JP" altLang="en-US" sz="1000" dirty="0"/>
          </a:p>
        </p:txBody>
      </p:sp>
      <p:sp>
        <p:nvSpPr>
          <p:cNvPr id="8" name="正方形/長方形 7"/>
          <p:cNvSpPr/>
          <p:nvPr/>
        </p:nvSpPr>
        <p:spPr>
          <a:xfrm>
            <a:off x="5754932" y="9574164"/>
            <a:ext cx="1660763" cy="124111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14524" y="272767"/>
            <a:ext cx="7838553" cy="1912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301" y="1876729"/>
            <a:ext cx="4972050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正方形/長方形 11"/>
          <p:cNvSpPr/>
          <p:nvPr/>
        </p:nvSpPr>
        <p:spPr>
          <a:xfrm>
            <a:off x="92742" y="3243427"/>
            <a:ext cx="768283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 smtClean="0"/>
              <a:t>　今回</a:t>
            </a:r>
            <a:r>
              <a:rPr lang="ja-JP" altLang="en-US" sz="1600" dirty="0"/>
              <a:t>の研修は、認知症領域、デイケア、発達障害や就労領域で経験を積んで</a:t>
            </a:r>
            <a:r>
              <a:rPr lang="ja-JP" altLang="en-US" sz="1600" dirty="0" smtClean="0"/>
              <a:t>きた</a:t>
            </a:r>
            <a:endParaRPr lang="en-US" altLang="ja-JP" sz="1600" dirty="0" smtClean="0"/>
          </a:p>
          <a:p>
            <a:r>
              <a:rPr lang="ja-JP" altLang="en-US" sz="1600" dirty="0" smtClean="0"/>
              <a:t>２人</a:t>
            </a:r>
            <a:r>
              <a:rPr lang="ja-JP" altLang="en-US" sz="1600" dirty="0"/>
              <a:t>の先生方の臨床での経験談を最初に語って頂きます。その後、診てきたケースを紹介して頂き、ケースの評価→目標設定→プログラム立案までをグループワークを通して行います。最後に先生方にまとめをして頂き、先生方の目線や見立て等を知る中で、皆様に新たな視点や気づきを持ち帰って頂けるような、研修会を考えております。</a:t>
            </a:r>
            <a:endParaRPr lang="en-US" altLang="ja-JP" sz="1600" dirty="0"/>
          </a:p>
          <a:p>
            <a:r>
              <a:rPr lang="ja-JP" altLang="en-US" sz="1600" dirty="0"/>
              <a:t>　また、今回はランチ交流会も</a:t>
            </a:r>
            <a:r>
              <a:rPr lang="ja-JP" altLang="en-US" sz="1600" dirty="0" smtClean="0"/>
              <a:t>企画させて頂き、</a:t>
            </a:r>
            <a:r>
              <a:rPr lang="ja-JP" altLang="en-US" sz="1600" dirty="0"/>
              <a:t>多くの人との交流の場となると思います。</a:t>
            </a:r>
          </a:p>
        </p:txBody>
      </p:sp>
      <p:pic>
        <p:nvPicPr>
          <p:cNvPr id="13" name="Picture 2" descr="C:\Users\sugino takumi\Desktop\精神科研修会関係\Ｈ２８　第３回西部地区研修会ｉｎここい～ら\無題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6019" y="9664700"/>
            <a:ext cx="1343351" cy="1083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9989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6593994"/>
              </p:ext>
            </p:extLst>
          </p:nvPr>
        </p:nvGraphicFramePr>
        <p:xfrm>
          <a:off x="545458" y="3454399"/>
          <a:ext cx="6757041" cy="7061200"/>
        </p:xfrm>
        <a:graphic>
          <a:graphicData uri="http://schemas.openxmlformats.org/drawingml/2006/table">
            <a:tbl>
              <a:tblPr firstRow="1" firstCol="1" bandRow="1"/>
              <a:tblGrid>
                <a:gridCol w="1270642"/>
                <a:gridCol w="889000"/>
                <a:gridCol w="876300"/>
                <a:gridCol w="1946684"/>
                <a:gridCol w="873226"/>
                <a:gridCol w="901189"/>
              </a:tblGrid>
              <a:tr h="8826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参加者氏名</a:t>
                      </a:r>
                      <a:endParaRPr lang="ja-JP" sz="1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会員番号</a:t>
                      </a:r>
                      <a:endParaRPr lang="ja-JP" sz="1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経験年数</a:t>
                      </a:r>
                      <a:endParaRPr lang="ja-JP" sz="1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業務内容</a:t>
                      </a:r>
                      <a:endParaRPr lang="ja-JP" sz="1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ランチ</a:t>
                      </a:r>
                      <a:endParaRPr lang="ja-JP" sz="1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交流会</a:t>
                      </a:r>
                      <a:endParaRPr lang="ja-JP" sz="1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お弁当</a:t>
                      </a:r>
                      <a:endParaRPr lang="ja-JP" sz="1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懇親会</a:t>
                      </a:r>
                      <a:endParaRPr lang="ja-JP" sz="14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26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HG丸ｺﾞｼｯｸM-PRO"/>
                          <a:ea typeface="ＭＳ 明朝"/>
                          <a:cs typeface="Times New Roman"/>
                        </a:rPr>
                        <a:t> </a:t>
                      </a:r>
                      <a:endParaRPr lang="ja-JP" sz="14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HG丸ｺﾞｼｯｸM-PRO"/>
                          <a:ea typeface="ＭＳ 明朝"/>
                          <a:cs typeface="Times New Roman"/>
                        </a:rPr>
                        <a:t> </a:t>
                      </a:r>
                      <a:endParaRPr lang="ja-JP" sz="14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sz="1400" kern="10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年目</a:t>
                      </a:r>
                      <a:endParaRPr lang="ja-JP" sz="14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400" kern="10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□入院</a:t>
                      </a:r>
                      <a:r>
                        <a:rPr lang="en-US" sz="1400" kern="10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OT</a:t>
                      </a:r>
                      <a:r>
                        <a:rPr lang="ja-JP" sz="1400" kern="10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・□外来</a:t>
                      </a:r>
                      <a:r>
                        <a:rPr lang="en-US" sz="1400" kern="10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OT</a:t>
                      </a:r>
                      <a:endParaRPr lang="ja-JP" sz="14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400" kern="10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□ＤＣ・□就労支援</a:t>
                      </a:r>
                      <a:endParaRPr lang="ja-JP" sz="14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400" kern="10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□その他（　　　　）</a:t>
                      </a:r>
                      <a:endParaRPr lang="ja-JP" sz="14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□有</a:t>
                      </a:r>
                      <a:endParaRPr lang="ja-JP" sz="1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□無</a:t>
                      </a:r>
                      <a:endParaRPr lang="ja-JP" sz="1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□参　加</a:t>
                      </a:r>
                      <a:endParaRPr lang="ja-JP" sz="1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□不参加</a:t>
                      </a:r>
                      <a:endParaRPr lang="ja-JP" sz="1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26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HG丸ｺﾞｼｯｸM-PRO"/>
                          <a:ea typeface="ＭＳ 明朝"/>
                          <a:cs typeface="Times New Roman"/>
                        </a:rPr>
                        <a:t> </a:t>
                      </a:r>
                      <a:endParaRPr lang="ja-JP" sz="1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HG丸ｺﾞｼｯｸM-PRO"/>
                          <a:ea typeface="ＭＳ 明朝"/>
                          <a:cs typeface="Times New Roman"/>
                        </a:rPr>
                        <a:t> </a:t>
                      </a:r>
                      <a:endParaRPr lang="ja-JP" sz="1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年目</a:t>
                      </a:r>
                      <a:endParaRPr lang="ja-JP" sz="1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□入院</a:t>
                      </a:r>
                      <a:r>
                        <a:rPr lang="en-US" sz="1400" kern="100" dirty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OT</a:t>
                      </a:r>
                      <a:r>
                        <a:rPr lang="ja-JP" sz="1400" kern="100" dirty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・□外来</a:t>
                      </a:r>
                      <a:r>
                        <a:rPr lang="en-US" sz="1400" kern="100" dirty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OT</a:t>
                      </a:r>
                      <a:endParaRPr lang="ja-JP" sz="1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□ＤＣ・□就労支援</a:t>
                      </a:r>
                      <a:endParaRPr lang="ja-JP" sz="1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□その他（　　　　）</a:t>
                      </a:r>
                      <a:endParaRPr lang="ja-JP" sz="1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□有</a:t>
                      </a:r>
                      <a:endParaRPr lang="ja-JP" sz="1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□無</a:t>
                      </a:r>
                      <a:endParaRPr lang="ja-JP" sz="1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□参　加</a:t>
                      </a:r>
                      <a:endParaRPr lang="ja-JP" sz="14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□不参加</a:t>
                      </a:r>
                      <a:endParaRPr lang="ja-JP" sz="14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26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HG丸ｺﾞｼｯｸM-PRO"/>
                          <a:ea typeface="ＭＳ 明朝"/>
                          <a:cs typeface="Times New Roman"/>
                        </a:rPr>
                        <a:t> </a:t>
                      </a:r>
                      <a:endParaRPr lang="ja-JP" sz="14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HG丸ｺﾞｼｯｸM-PRO"/>
                          <a:ea typeface="ＭＳ 明朝"/>
                          <a:cs typeface="Times New Roman"/>
                        </a:rPr>
                        <a:t> </a:t>
                      </a:r>
                      <a:endParaRPr lang="ja-JP" sz="14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sz="1400" kern="10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年目</a:t>
                      </a:r>
                      <a:endParaRPr lang="ja-JP" sz="14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400" kern="10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□入院</a:t>
                      </a:r>
                      <a:r>
                        <a:rPr lang="en-US" sz="1400" kern="10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OT</a:t>
                      </a:r>
                      <a:r>
                        <a:rPr lang="ja-JP" sz="1400" kern="10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・□外来</a:t>
                      </a:r>
                      <a:r>
                        <a:rPr lang="en-US" sz="1400" kern="10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OT</a:t>
                      </a:r>
                      <a:endParaRPr lang="ja-JP" sz="14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400" kern="10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□ＤＣ・□就労支援</a:t>
                      </a:r>
                      <a:endParaRPr lang="ja-JP" sz="14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400" kern="10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□その他（　　　　）</a:t>
                      </a:r>
                      <a:endParaRPr lang="ja-JP" sz="14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□有</a:t>
                      </a:r>
                      <a:endParaRPr lang="ja-JP" sz="1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□無</a:t>
                      </a:r>
                      <a:endParaRPr lang="ja-JP" sz="1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□参　加</a:t>
                      </a:r>
                      <a:endParaRPr lang="ja-JP" sz="1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□不参加</a:t>
                      </a:r>
                      <a:endParaRPr lang="ja-JP" sz="1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26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HG丸ｺﾞｼｯｸM-PRO"/>
                          <a:ea typeface="ＭＳ 明朝"/>
                          <a:cs typeface="Times New Roman"/>
                        </a:rPr>
                        <a:t> </a:t>
                      </a:r>
                      <a:endParaRPr lang="ja-JP" sz="14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HG丸ｺﾞｼｯｸM-PRO"/>
                          <a:ea typeface="ＭＳ 明朝"/>
                          <a:cs typeface="Times New Roman"/>
                        </a:rPr>
                        <a:t> </a:t>
                      </a:r>
                      <a:endParaRPr lang="ja-JP" sz="14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sz="1400" kern="10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年目</a:t>
                      </a:r>
                      <a:endParaRPr lang="ja-JP" sz="14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400" kern="10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□入院</a:t>
                      </a:r>
                      <a:r>
                        <a:rPr lang="en-US" sz="1400" kern="10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OT</a:t>
                      </a:r>
                      <a:r>
                        <a:rPr lang="ja-JP" sz="1400" kern="10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・□外来</a:t>
                      </a:r>
                      <a:r>
                        <a:rPr lang="en-US" sz="1400" kern="10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OT</a:t>
                      </a:r>
                      <a:endParaRPr lang="ja-JP" sz="14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400" kern="10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□ＤＣ・□就労支援</a:t>
                      </a:r>
                      <a:endParaRPr lang="ja-JP" sz="14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400" kern="10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□その他（　　　　）</a:t>
                      </a:r>
                      <a:endParaRPr lang="ja-JP" sz="14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□有</a:t>
                      </a:r>
                      <a:endParaRPr lang="ja-JP" sz="1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□無</a:t>
                      </a:r>
                      <a:endParaRPr lang="ja-JP" sz="1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□参　加</a:t>
                      </a:r>
                      <a:endParaRPr lang="ja-JP" sz="1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□不参加</a:t>
                      </a:r>
                      <a:endParaRPr lang="ja-JP" sz="1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26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HG丸ｺﾞｼｯｸM-PRO"/>
                          <a:ea typeface="ＭＳ 明朝"/>
                          <a:cs typeface="Times New Roman"/>
                        </a:rPr>
                        <a:t> </a:t>
                      </a:r>
                      <a:endParaRPr lang="ja-JP" sz="14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HG丸ｺﾞｼｯｸM-PRO"/>
                          <a:ea typeface="ＭＳ 明朝"/>
                          <a:cs typeface="Times New Roman"/>
                        </a:rPr>
                        <a:t> </a:t>
                      </a:r>
                      <a:endParaRPr lang="ja-JP" sz="14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sz="1400" kern="10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年目</a:t>
                      </a:r>
                      <a:endParaRPr lang="ja-JP" sz="14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400" kern="10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□入院</a:t>
                      </a:r>
                      <a:r>
                        <a:rPr lang="en-US" sz="1400" kern="10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OT</a:t>
                      </a:r>
                      <a:r>
                        <a:rPr lang="ja-JP" sz="1400" kern="10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・□外来</a:t>
                      </a:r>
                      <a:r>
                        <a:rPr lang="en-US" sz="1400" kern="10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OT</a:t>
                      </a:r>
                      <a:endParaRPr lang="ja-JP" sz="14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400" kern="10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□ＤＣ・□就労支援</a:t>
                      </a:r>
                      <a:endParaRPr lang="ja-JP" sz="14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400" kern="10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□その他（　　　　）</a:t>
                      </a:r>
                      <a:endParaRPr lang="ja-JP" sz="14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□有</a:t>
                      </a:r>
                      <a:endParaRPr lang="ja-JP" sz="1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□無</a:t>
                      </a:r>
                      <a:endParaRPr lang="ja-JP" sz="1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□参　加</a:t>
                      </a:r>
                      <a:endParaRPr lang="ja-JP" sz="14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□不参加</a:t>
                      </a:r>
                      <a:endParaRPr lang="ja-JP" sz="14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26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HG丸ｺﾞｼｯｸM-PRO"/>
                          <a:ea typeface="ＭＳ 明朝"/>
                          <a:cs typeface="Times New Roman"/>
                        </a:rPr>
                        <a:t> </a:t>
                      </a:r>
                      <a:endParaRPr lang="ja-JP" sz="14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HG丸ｺﾞｼｯｸM-PRO"/>
                          <a:ea typeface="ＭＳ 明朝"/>
                          <a:cs typeface="Times New Roman"/>
                        </a:rPr>
                        <a:t> </a:t>
                      </a:r>
                      <a:endParaRPr lang="ja-JP" sz="14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sz="1400" kern="10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年目</a:t>
                      </a:r>
                      <a:endParaRPr lang="ja-JP" sz="14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400" kern="10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□入院</a:t>
                      </a:r>
                      <a:r>
                        <a:rPr lang="en-US" sz="1400" kern="10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OT</a:t>
                      </a:r>
                      <a:r>
                        <a:rPr lang="ja-JP" sz="1400" kern="10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・□外来</a:t>
                      </a:r>
                      <a:r>
                        <a:rPr lang="en-US" sz="1400" kern="10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OT</a:t>
                      </a:r>
                      <a:endParaRPr lang="ja-JP" sz="14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400" kern="10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□ＤＣ・□就労支援</a:t>
                      </a:r>
                      <a:endParaRPr lang="ja-JP" sz="14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400" kern="10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□その他（　　　　）</a:t>
                      </a:r>
                      <a:endParaRPr lang="ja-JP" sz="14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□有</a:t>
                      </a:r>
                      <a:endParaRPr lang="ja-JP" sz="1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□無</a:t>
                      </a:r>
                      <a:endParaRPr lang="ja-JP" sz="1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□参　加</a:t>
                      </a:r>
                      <a:endParaRPr lang="ja-JP" sz="1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□不参加</a:t>
                      </a:r>
                      <a:endParaRPr lang="ja-JP" sz="1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26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HG丸ｺﾞｼｯｸM-PRO"/>
                          <a:ea typeface="ＭＳ 明朝"/>
                          <a:cs typeface="Times New Roman"/>
                        </a:rPr>
                        <a:t> </a:t>
                      </a:r>
                      <a:endParaRPr lang="ja-JP" sz="14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HG丸ｺﾞｼｯｸM-PRO"/>
                          <a:ea typeface="ＭＳ 明朝"/>
                          <a:cs typeface="Times New Roman"/>
                        </a:rPr>
                        <a:t> </a:t>
                      </a:r>
                      <a:endParaRPr lang="ja-JP" sz="14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sz="1400" kern="10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年目</a:t>
                      </a:r>
                      <a:endParaRPr lang="ja-JP" sz="14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400" kern="10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□入院</a:t>
                      </a:r>
                      <a:r>
                        <a:rPr lang="en-US" sz="1400" kern="10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OT</a:t>
                      </a:r>
                      <a:r>
                        <a:rPr lang="ja-JP" sz="1400" kern="10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・□外来</a:t>
                      </a:r>
                      <a:r>
                        <a:rPr lang="en-US" sz="1400" kern="10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OT</a:t>
                      </a:r>
                      <a:endParaRPr lang="ja-JP" sz="14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400" kern="10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□ＤＣ・□就労支援</a:t>
                      </a:r>
                      <a:endParaRPr lang="ja-JP" sz="14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400" kern="10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□その他（　　　　）</a:t>
                      </a:r>
                      <a:endParaRPr lang="ja-JP" sz="14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□有</a:t>
                      </a:r>
                      <a:endParaRPr lang="ja-JP" sz="14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□無</a:t>
                      </a:r>
                      <a:endParaRPr lang="ja-JP" sz="14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□参　加</a:t>
                      </a:r>
                      <a:endParaRPr lang="ja-JP" sz="1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□不参加</a:t>
                      </a:r>
                      <a:endParaRPr lang="ja-JP" sz="1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42900" y="363057"/>
            <a:ext cx="7617791" cy="318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　</a:t>
            </a:r>
            <a:r>
              <a:rPr kumimoji="1" lang="ja-JP" altLang="ja-JP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平成</a:t>
            </a:r>
            <a:r>
              <a:rPr kumimoji="1" lang="en-US" altLang="ja-JP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28</a:t>
            </a:r>
            <a:r>
              <a:rPr kumimoji="1" lang="ja-JP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年度　第３回研修会　参加申込書</a:t>
            </a:r>
            <a:endParaRPr lang="en-US" altLang="ja-JP" sz="700" dirty="0"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7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　　　　　　　　　　　　　　　　　　　　　　　　　</a:t>
            </a:r>
            <a:r>
              <a:rPr kumimoji="1" lang="ja-JP" altLang="en-US" sz="7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　</a:t>
            </a:r>
            <a:r>
              <a:rPr kumimoji="1" lang="en-US" altLang="ja-JP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※</a:t>
            </a:r>
            <a:r>
              <a:rPr kumimoji="1" lang="ja-JP" altLang="en-US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送信表は不要です。</a:t>
            </a:r>
            <a:endParaRPr kumimoji="1" lang="ja-JP" alt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　ＦＡＸ送信先：０５３７－２３－４３１２</a:t>
            </a:r>
            <a:endParaRPr kumimoji="1" lang="ja-JP" alt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　　　　　　　小笠病院</a:t>
            </a:r>
            <a:r>
              <a:rPr kumimoji="1" lang="ja-JP" altLang="en-US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　／　杉野　匠　宛</a:t>
            </a:r>
            <a:endParaRPr kumimoji="1" lang="ja-JP" alt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　</a:t>
            </a:r>
            <a:r>
              <a:rPr kumimoji="1" lang="en-US" altLang="ja-JP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【</a:t>
            </a:r>
            <a:r>
              <a:rPr kumimoji="1" lang="ja-JP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送信者</a:t>
            </a:r>
            <a:r>
              <a:rPr kumimoji="1" lang="en-US" altLang="ja-JP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】</a:t>
            </a:r>
            <a:endParaRPr kumimoji="1" lang="en-US" altLang="ja-JP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　</a:t>
            </a:r>
            <a:r>
              <a:rPr kumimoji="1" lang="ja-JP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・施設名：</a:t>
            </a:r>
            <a:r>
              <a:rPr kumimoji="1" lang="ja-JP" altLang="en-US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　　　　　　　　　　　　　　　　　　　　　</a:t>
            </a:r>
            <a:endParaRPr kumimoji="1" lang="ja-JP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　・氏　名：</a:t>
            </a:r>
            <a:r>
              <a:rPr kumimoji="1" lang="ja-JP" altLang="en-US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　　　　　　　　　　　　　　　　　　　　　</a:t>
            </a:r>
            <a:endParaRPr kumimoji="1" lang="ja-JP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　・連絡先：</a:t>
            </a:r>
            <a:r>
              <a:rPr kumimoji="1" lang="ja-JP" altLang="en-US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　　　　　　　　　　　　　　　　　　　　　</a:t>
            </a:r>
            <a:endParaRPr kumimoji="1" lang="ja-JP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6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　　</a:t>
            </a:r>
            <a:r>
              <a:rPr kumimoji="1" lang="ja-JP" altLang="en-US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申込み締切：平成</a:t>
            </a:r>
            <a:r>
              <a:rPr kumimoji="1" lang="en-US" altLang="ja-JP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2</a:t>
            </a:r>
            <a:r>
              <a:rPr kumimoji="1" lang="ja-JP" altLang="en-US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９年２月３日（金）　１７：００まで</a:t>
            </a:r>
            <a:endParaRPr kumimoji="1" lang="en-US" altLang="ja-JP" sz="16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G丸ｺﾞｼｯｸM-PRO" pitchFamily="50" charset="-128"/>
              <a:ea typeface="HG丸ｺﾞｼｯｸM-PRO" pitchFamily="50" charset="-128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defTabSz="914400" eaLnBrk="0" hangingPunct="0"/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◆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該当項目に必要事項もしくは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『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レ点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』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の記載をして下さい。記入漏れの無いようご協力お願い致します。</a:t>
            </a:r>
            <a:endParaRPr lang="ja-JP" altLang="en-US" sz="12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01282964"/>
      </p:ext>
    </p:extLst>
  </p:cSld>
  <p:clrMapOvr>
    <a:masterClrMapping/>
  </p:clrMapOvr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Wistaria</Template>
  <TotalTime>664</TotalTime>
  <Words>231</Words>
  <Application>Microsoft Office PowerPoint</Application>
  <PresentationFormat>ユーザー設定</PresentationFormat>
  <Paragraphs>114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1_ガイド入りテンプレートサンプル20130531三木さん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赤星真人(d006033)</dc:creator>
  <cp:lastModifiedBy>清水良治</cp:lastModifiedBy>
  <cp:revision>94</cp:revision>
  <cp:lastPrinted>2016-11-17T16:31:37Z</cp:lastPrinted>
  <dcterms:created xsi:type="dcterms:W3CDTF">2013-08-07T01:16:52Z</dcterms:created>
  <dcterms:modified xsi:type="dcterms:W3CDTF">2016-12-15T00:00:29Z</dcterms:modified>
</cp:coreProperties>
</file>